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14"/>
  </p:notesMasterIdLst>
  <p:handoutMasterIdLst>
    <p:handoutMasterId r:id="rId15"/>
  </p:handoutMasterIdLst>
  <p:sldIdLst>
    <p:sldId id="256" r:id="rId2"/>
    <p:sldId id="1862" r:id="rId3"/>
    <p:sldId id="2028" r:id="rId4"/>
    <p:sldId id="2029" r:id="rId5"/>
    <p:sldId id="2030" r:id="rId6"/>
    <p:sldId id="2031" r:id="rId7"/>
    <p:sldId id="2032" r:id="rId8"/>
    <p:sldId id="2033" r:id="rId9"/>
    <p:sldId id="2034" r:id="rId10"/>
    <p:sldId id="2035" r:id="rId11"/>
    <p:sldId id="2036" r:id="rId12"/>
    <p:sldId id="2037" r:id="rId13"/>
  </p:sldIdLst>
  <p:sldSz cx="12192000" cy="6858000"/>
  <p:notesSz cx="6858000" cy="9144000"/>
  <p:embeddedFontLst>
    <p:embeddedFont>
      <p:font typeface="Open Sans" panose="020B0606030504020204" pitchFamily="34" charset="0"/>
      <p:regular r:id="rId16"/>
      <p:bold r:id="rId17"/>
      <p:italic r:id="rId18"/>
      <p:boldItalic r:id="rId19"/>
    </p:embeddedFont>
    <p:embeddedFont>
      <p:font typeface="Open Sans bold" panose="020B0706030804020204" pitchFamily="3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62"/>
            <p14:sldId id="2028"/>
            <p14:sldId id="2029"/>
            <p14:sldId id="2030"/>
            <p14:sldId id="2031"/>
            <p14:sldId id="2032"/>
            <p14:sldId id="2033"/>
            <p14:sldId id="2034"/>
            <p14:sldId id="2035"/>
            <p14:sldId id="2036"/>
            <p14:sldId id="203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68" autoAdjust="0"/>
    <p:restoredTop sz="96327" autoAdjust="0"/>
  </p:normalViewPr>
  <p:slideViewPr>
    <p:cSldViewPr snapToGrid="0" showGuides="1">
      <p:cViewPr varScale="1">
        <p:scale>
          <a:sx n="78" d="100"/>
          <a:sy n="78" d="100"/>
        </p:scale>
        <p:origin x="192" y="1152"/>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4/24/24</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4/24/24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image" Target="../media/image21.emf"/><Relationship Id="rId1" Type="http://schemas.openxmlformats.org/officeDocument/2006/relationships/slideLayout" Target="../slideLayouts/slideLayout4.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 Id="rId9" Type="http://schemas.openxmlformats.org/officeDocument/2006/relationships/image" Target="../media/image28.emf"/></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4.xml"/><Relationship Id="rId5" Type="http://schemas.openxmlformats.org/officeDocument/2006/relationships/image" Target="../media/image11.emf"/><Relationship Id="rId4" Type="http://schemas.openxmlformats.org/officeDocument/2006/relationships/image" Target="../media/image10.emf"/></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image" Target="../media/image8.emf"/><Relationship Id="rId1" Type="http://schemas.openxmlformats.org/officeDocument/2006/relationships/slideLayout" Target="../slideLayouts/slideLayout4.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A Verification and Validation</a:t>
            </a:r>
            <a:br>
              <a:rPr lang="en-US" sz="3000" dirty="0"/>
            </a:br>
            <a:r>
              <a:rPr lang="en-US" sz="3000" dirty="0"/>
              <a:t>(V&amp;V) Methodology: Laboratory</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err="1"/>
              <a:t>Nalu</a:t>
            </a:r>
            <a:r>
              <a:rPr lang="en-US" dirty="0"/>
              <a:t>/</a:t>
            </a:r>
            <a:r>
              <a:rPr lang="en-US" dirty="0" err="1"/>
              <a:t>reg_tests</a:t>
            </a:r>
            <a:r>
              <a:rPr lang="en-US" dirty="0"/>
              <a:t>/</a:t>
            </a:r>
            <a:r>
              <a:rPr lang="en-US" dirty="0" err="1"/>
              <a:t>test_files</a:t>
            </a:r>
            <a:r>
              <a:rPr lang="en-US" dirty="0"/>
              <a:t>/laboratory/ 3d_tet4_pipe : Equations </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Subject to the imposed conditions, the axial momentum equation (cylindrical coordinates) reduces to:</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With analytical solutions (at a given Reynolds number):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Quadratic profile</a:t>
            </a:r>
          </a:p>
          <a:p>
            <a:pPr marL="342900" indent="-342900">
              <a:buFont typeface="Arial" panose="020B0604020202020204" pitchFamily="34" charset="0"/>
              <a:buChar char="•"/>
            </a:pPr>
            <a:r>
              <a:rPr lang="en-US" dirty="0"/>
              <a:t>Please review write-up for specification of Reynolds number, wall shear stress, and pressure gradient balance</a:t>
            </a:r>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pic>
        <p:nvPicPr>
          <p:cNvPr id="6" name="Picture 5">
            <a:extLst>
              <a:ext uri="{FF2B5EF4-FFF2-40B4-BE49-F238E27FC236}">
                <a16:creationId xmlns:a16="http://schemas.microsoft.com/office/drawing/2014/main" id="{F0242CC5-5E12-53A7-DAC3-2841EBF5A485}"/>
              </a:ext>
            </a:extLst>
          </p:cNvPr>
          <p:cNvPicPr>
            <a:picLocks noChangeAspect="1"/>
          </p:cNvPicPr>
          <p:nvPr/>
        </p:nvPicPr>
        <p:blipFill>
          <a:blip r:embed="rId2"/>
          <a:stretch>
            <a:fillRect/>
          </a:stretch>
        </p:blipFill>
        <p:spPr>
          <a:xfrm>
            <a:off x="2494330" y="2229461"/>
            <a:ext cx="1765300" cy="596900"/>
          </a:xfrm>
          <a:prstGeom prst="rect">
            <a:avLst/>
          </a:prstGeom>
        </p:spPr>
      </p:pic>
      <p:pic>
        <p:nvPicPr>
          <p:cNvPr id="11" name="Picture 10">
            <a:extLst>
              <a:ext uri="{FF2B5EF4-FFF2-40B4-BE49-F238E27FC236}">
                <a16:creationId xmlns:a16="http://schemas.microsoft.com/office/drawing/2014/main" id="{25C3D375-D92A-FAB5-6C25-2E0658DA1791}"/>
              </a:ext>
            </a:extLst>
          </p:cNvPr>
          <p:cNvPicPr>
            <a:picLocks noChangeAspect="1"/>
          </p:cNvPicPr>
          <p:nvPr/>
        </p:nvPicPr>
        <p:blipFill>
          <a:blip r:embed="rId3"/>
          <a:stretch>
            <a:fillRect/>
          </a:stretch>
        </p:blipFill>
        <p:spPr>
          <a:xfrm>
            <a:off x="1319335" y="3929919"/>
            <a:ext cx="2501900" cy="622300"/>
          </a:xfrm>
          <a:prstGeom prst="rect">
            <a:avLst/>
          </a:prstGeom>
        </p:spPr>
      </p:pic>
      <p:pic>
        <p:nvPicPr>
          <p:cNvPr id="12" name="Picture 11">
            <a:extLst>
              <a:ext uri="{FF2B5EF4-FFF2-40B4-BE49-F238E27FC236}">
                <a16:creationId xmlns:a16="http://schemas.microsoft.com/office/drawing/2014/main" id="{D8A8494E-6376-8AE0-57E3-F4248F58CF51}"/>
              </a:ext>
            </a:extLst>
          </p:cNvPr>
          <p:cNvPicPr>
            <a:picLocks noChangeAspect="1"/>
          </p:cNvPicPr>
          <p:nvPr/>
        </p:nvPicPr>
        <p:blipFill>
          <a:blip r:embed="rId4"/>
          <a:stretch>
            <a:fillRect/>
          </a:stretch>
        </p:blipFill>
        <p:spPr>
          <a:xfrm>
            <a:off x="4368067" y="3917219"/>
            <a:ext cx="2971800" cy="647700"/>
          </a:xfrm>
          <a:prstGeom prst="rect">
            <a:avLst/>
          </a:prstGeom>
        </p:spPr>
      </p:pic>
      <p:pic>
        <p:nvPicPr>
          <p:cNvPr id="13" name="Picture 12">
            <a:extLst>
              <a:ext uri="{FF2B5EF4-FFF2-40B4-BE49-F238E27FC236}">
                <a16:creationId xmlns:a16="http://schemas.microsoft.com/office/drawing/2014/main" id="{849FA672-7411-16D6-6769-90E0C1AD4292}"/>
              </a:ext>
            </a:extLst>
          </p:cNvPr>
          <p:cNvPicPr>
            <a:picLocks noChangeAspect="1"/>
          </p:cNvPicPr>
          <p:nvPr/>
        </p:nvPicPr>
        <p:blipFill>
          <a:blip r:embed="rId5"/>
          <a:stretch>
            <a:fillRect/>
          </a:stretch>
        </p:blipFill>
        <p:spPr>
          <a:xfrm>
            <a:off x="7886699" y="3898169"/>
            <a:ext cx="2019300" cy="685800"/>
          </a:xfrm>
          <a:prstGeom prst="rect">
            <a:avLst/>
          </a:prstGeom>
        </p:spPr>
      </p:pic>
      <p:pic>
        <p:nvPicPr>
          <p:cNvPr id="14" name="Picture 13">
            <a:extLst>
              <a:ext uri="{FF2B5EF4-FFF2-40B4-BE49-F238E27FC236}">
                <a16:creationId xmlns:a16="http://schemas.microsoft.com/office/drawing/2014/main" id="{39EC0FCC-6C75-9407-404A-E99A8A1A346B}"/>
              </a:ext>
            </a:extLst>
          </p:cNvPr>
          <p:cNvPicPr>
            <a:picLocks noChangeAspect="1"/>
          </p:cNvPicPr>
          <p:nvPr/>
        </p:nvPicPr>
        <p:blipFill>
          <a:blip r:embed="rId6"/>
          <a:stretch>
            <a:fillRect/>
          </a:stretch>
        </p:blipFill>
        <p:spPr>
          <a:xfrm>
            <a:off x="5054113" y="2229461"/>
            <a:ext cx="1485900" cy="596900"/>
          </a:xfrm>
          <a:prstGeom prst="rect">
            <a:avLst/>
          </a:prstGeom>
        </p:spPr>
      </p:pic>
      <p:pic>
        <p:nvPicPr>
          <p:cNvPr id="15" name="Picture 14">
            <a:extLst>
              <a:ext uri="{FF2B5EF4-FFF2-40B4-BE49-F238E27FC236}">
                <a16:creationId xmlns:a16="http://schemas.microsoft.com/office/drawing/2014/main" id="{CFE02906-A204-F092-D88E-0E3CA6044C0A}"/>
              </a:ext>
            </a:extLst>
          </p:cNvPr>
          <p:cNvPicPr>
            <a:picLocks noChangeAspect="1"/>
          </p:cNvPicPr>
          <p:nvPr/>
        </p:nvPicPr>
        <p:blipFill>
          <a:blip r:embed="rId7"/>
          <a:stretch>
            <a:fillRect/>
          </a:stretch>
        </p:blipFill>
        <p:spPr>
          <a:xfrm>
            <a:off x="7302012" y="2381861"/>
            <a:ext cx="1320800" cy="292100"/>
          </a:xfrm>
          <a:prstGeom prst="rect">
            <a:avLst/>
          </a:prstGeom>
        </p:spPr>
      </p:pic>
      <p:pic>
        <p:nvPicPr>
          <p:cNvPr id="16" name="Picture 15">
            <a:extLst>
              <a:ext uri="{FF2B5EF4-FFF2-40B4-BE49-F238E27FC236}">
                <a16:creationId xmlns:a16="http://schemas.microsoft.com/office/drawing/2014/main" id="{07149C61-B876-B80D-B0F5-34D1ACD2BFA8}"/>
              </a:ext>
            </a:extLst>
          </p:cNvPr>
          <p:cNvPicPr>
            <a:picLocks noChangeAspect="1"/>
          </p:cNvPicPr>
          <p:nvPr/>
        </p:nvPicPr>
        <p:blipFill>
          <a:blip r:embed="rId8"/>
          <a:stretch>
            <a:fillRect/>
          </a:stretch>
        </p:blipFill>
        <p:spPr>
          <a:xfrm>
            <a:off x="7688385" y="3156625"/>
            <a:ext cx="1574800" cy="647700"/>
          </a:xfrm>
          <a:prstGeom prst="rect">
            <a:avLst/>
          </a:prstGeom>
        </p:spPr>
      </p:pic>
      <p:pic>
        <p:nvPicPr>
          <p:cNvPr id="17" name="Picture 16">
            <a:extLst>
              <a:ext uri="{FF2B5EF4-FFF2-40B4-BE49-F238E27FC236}">
                <a16:creationId xmlns:a16="http://schemas.microsoft.com/office/drawing/2014/main" id="{2384C4F8-AEB7-4A5E-6F81-E5C16448EA43}"/>
              </a:ext>
            </a:extLst>
          </p:cNvPr>
          <p:cNvPicPr>
            <a:picLocks noChangeAspect="1"/>
          </p:cNvPicPr>
          <p:nvPr/>
        </p:nvPicPr>
        <p:blipFill>
          <a:blip r:embed="rId9"/>
          <a:stretch>
            <a:fillRect/>
          </a:stretch>
        </p:blipFill>
        <p:spPr>
          <a:xfrm>
            <a:off x="4259630" y="6153887"/>
            <a:ext cx="2463800" cy="635000"/>
          </a:xfrm>
          <a:prstGeom prst="rect">
            <a:avLst/>
          </a:prstGeom>
        </p:spPr>
      </p:pic>
    </p:spTree>
    <p:extLst>
      <p:ext uri="{BB962C8B-B14F-4D97-AF65-F5344CB8AC3E}">
        <p14:creationId xmlns:p14="http://schemas.microsoft.com/office/powerpoint/2010/main" val="37819571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err="1"/>
              <a:t>Nalu</a:t>
            </a:r>
            <a:r>
              <a:rPr lang="en-US" dirty="0"/>
              <a:t>/</a:t>
            </a:r>
            <a:r>
              <a:rPr lang="en-US" dirty="0" err="1"/>
              <a:t>reg_tests</a:t>
            </a:r>
            <a:r>
              <a:rPr lang="en-US" dirty="0"/>
              <a:t>/</a:t>
            </a:r>
            <a:r>
              <a:rPr lang="en-US" dirty="0" err="1"/>
              <a:t>test_files</a:t>
            </a:r>
            <a:r>
              <a:rPr lang="en-US" dirty="0"/>
              <a:t>/laboratory/2d_quad9_channel: Findings </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Quadratic solution, using a second-order scheme now demonstrates error as compared to the analytical solution, why?</a:t>
            </a:r>
          </a:p>
          <a:p>
            <a:pPr marL="342900" indent="-342900">
              <a:buFont typeface="Arial" panose="020B0604020202020204" pitchFamily="34" charset="0"/>
              <a:buChar char="•"/>
            </a:pPr>
            <a:r>
              <a:rPr lang="en-US" dirty="0"/>
              <a:t>The lab exercise overviews the difference in error when using Tet4 and Hex8 mesh.</a:t>
            </a:r>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pic>
        <p:nvPicPr>
          <p:cNvPr id="8" name="Picture 7">
            <a:extLst>
              <a:ext uri="{FF2B5EF4-FFF2-40B4-BE49-F238E27FC236}">
                <a16:creationId xmlns:a16="http://schemas.microsoft.com/office/drawing/2014/main" id="{9023FADB-79C9-4930-3D7E-F81E6BD66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799" y="2660571"/>
            <a:ext cx="7772400" cy="3993378"/>
          </a:xfrm>
          <a:prstGeom prst="rect">
            <a:avLst/>
          </a:prstGeom>
        </p:spPr>
      </p:pic>
    </p:spTree>
    <p:extLst>
      <p:ext uri="{BB962C8B-B14F-4D97-AF65-F5344CB8AC3E}">
        <p14:creationId xmlns:p14="http://schemas.microsoft.com/office/powerpoint/2010/main" val="22151423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0A648-ADF4-BB1D-98B7-8309C906E6CF}"/>
              </a:ext>
            </a:extLst>
          </p:cNvPr>
          <p:cNvSpPr>
            <a:spLocks noGrp="1"/>
          </p:cNvSpPr>
          <p:nvPr>
            <p:ph type="title"/>
          </p:nvPr>
        </p:nvSpPr>
        <p:spPr/>
        <p:txBody>
          <a:bodyPr/>
          <a:lstStyle/>
          <a:p>
            <a:r>
              <a:rPr lang="en-US" dirty="0"/>
              <a:t>Conclusions</a:t>
            </a:r>
          </a:p>
        </p:txBody>
      </p:sp>
      <p:sp>
        <p:nvSpPr>
          <p:cNvPr id="3" name="Slide Number Placeholder 2">
            <a:extLst>
              <a:ext uri="{FF2B5EF4-FFF2-40B4-BE49-F238E27FC236}">
                <a16:creationId xmlns:a16="http://schemas.microsoft.com/office/drawing/2014/main" id="{26BC8812-A4DF-47ED-AF64-D9EAC9CBA7E8}"/>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B4B01436-45B3-8854-7877-E263FB24FA17}"/>
              </a:ext>
            </a:extLst>
          </p:cNvPr>
          <p:cNvSpPr>
            <a:spLocks noGrp="1"/>
          </p:cNvSpPr>
          <p:nvPr>
            <p:ph sz="quarter" idx="11"/>
          </p:nvPr>
        </p:nvSpPr>
        <p:spPr/>
        <p:txBody>
          <a:bodyPr/>
          <a:lstStyle/>
          <a:p>
            <a:pPr marL="342900" indent="-342900">
              <a:buFont typeface="Arial" panose="020B0604020202020204" pitchFamily="34" charset="0"/>
              <a:buChar char="•"/>
            </a:pPr>
            <a:r>
              <a:rPr lang="en-US" dirty="0"/>
              <a:t>In low-Mach fluid mechanics, we have a limited set of analytical solutions that can be used to ensure that neither coding nor conceptual discretization-like mistakes have been made</a:t>
            </a:r>
          </a:p>
          <a:p>
            <a:pPr marL="342900" indent="-342900">
              <a:buFont typeface="Arial" panose="020B0604020202020204" pitchFamily="34" charset="0"/>
              <a:buChar char="•"/>
            </a:pPr>
            <a:r>
              <a:rPr lang="en-US" dirty="0"/>
              <a:t>In this module, we have reviewed three of the simplest cases</a:t>
            </a:r>
          </a:p>
          <a:p>
            <a:pPr marL="342900" indent="-342900">
              <a:buFont typeface="Arial" panose="020B0604020202020204" pitchFamily="34" charset="0"/>
              <a:buChar char="•"/>
            </a:pPr>
            <a:r>
              <a:rPr lang="en-US" dirty="0"/>
              <a:t>As complexity increases, the method of manufactured solution (MMS) becomes. Powerful tool to ensure that the numerical scheme is converging as expected</a:t>
            </a:r>
          </a:p>
        </p:txBody>
      </p:sp>
      <p:pic>
        <p:nvPicPr>
          <p:cNvPr id="13" name="Picture 12">
            <a:extLst>
              <a:ext uri="{FF2B5EF4-FFF2-40B4-BE49-F238E27FC236}">
                <a16:creationId xmlns:a16="http://schemas.microsoft.com/office/drawing/2014/main" id="{73D0CB70-97B9-A377-091E-EF83CBCBE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161" y="3268386"/>
            <a:ext cx="5617369" cy="3200400"/>
          </a:xfrm>
          <a:prstGeom prst="rect">
            <a:avLst/>
          </a:prstGeom>
        </p:spPr>
      </p:pic>
      <p:pic>
        <p:nvPicPr>
          <p:cNvPr id="14" name="Picture 13">
            <a:extLst>
              <a:ext uri="{FF2B5EF4-FFF2-40B4-BE49-F238E27FC236}">
                <a16:creationId xmlns:a16="http://schemas.microsoft.com/office/drawing/2014/main" id="{FFF73B18-7FA0-E319-AA1A-108F22CD01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726" y="3268386"/>
            <a:ext cx="4329560" cy="3200400"/>
          </a:xfrm>
          <a:prstGeom prst="rect">
            <a:avLst/>
          </a:prstGeom>
        </p:spPr>
      </p:pic>
      <p:pic>
        <p:nvPicPr>
          <p:cNvPr id="15" name="Picture 14">
            <a:extLst>
              <a:ext uri="{FF2B5EF4-FFF2-40B4-BE49-F238E27FC236}">
                <a16:creationId xmlns:a16="http://schemas.microsoft.com/office/drawing/2014/main" id="{67C9F10C-F36A-76A7-0F4B-A6A9C95B7D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0587" y="3268386"/>
            <a:ext cx="5780224" cy="3200400"/>
          </a:xfrm>
          <a:prstGeom prst="rect">
            <a:avLst/>
          </a:prstGeom>
        </p:spPr>
      </p:pic>
      <p:pic>
        <p:nvPicPr>
          <p:cNvPr id="16" name="Picture 15">
            <a:extLst>
              <a:ext uri="{FF2B5EF4-FFF2-40B4-BE49-F238E27FC236}">
                <a16:creationId xmlns:a16="http://schemas.microsoft.com/office/drawing/2014/main" id="{696A2A9D-1B01-6854-DF2F-B69C4A5F3C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2425" y="3268386"/>
            <a:ext cx="4191452" cy="3200400"/>
          </a:xfrm>
          <a:prstGeom prst="rect">
            <a:avLst/>
          </a:prstGeom>
        </p:spPr>
      </p:pic>
      <p:sp>
        <p:nvSpPr>
          <p:cNvPr id="17" name="TextBox 16">
            <a:extLst>
              <a:ext uri="{FF2B5EF4-FFF2-40B4-BE49-F238E27FC236}">
                <a16:creationId xmlns:a16="http://schemas.microsoft.com/office/drawing/2014/main" id="{D4FB8604-DC50-3970-CDD5-D2C073A4A387}"/>
              </a:ext>
            </a:extLst>
          </p:cNvPr>
          <p:cNvSpPr txBox="1"/>
          <p:nvPr/>
        </p:nvSpPr>
        <p:spPr>
          <a:xfrm>
            <a:off x="1355271" y="6547755"/>
            <a:ext cx="0" cy="0"/>
          </a:xfrm>
          <a:prstGeom prst="rect">
            <a:avLst/>
          </a:prstGeom>
        </p:spPr>
        <p:txBody>
          <a:bodyPr vert="horz" wrap="none" lIns="91440" tIns="45720" rIns="91440" bIns="45720" rtlCol="0">
            <a:noAutofit/>
          </a:bodyPr>
          <a:lstStyle/>
          <a:p>
            <a:pPr algn="l"/>
            <a:r>
              <a:rPr lang="en-US" dirty="0"/>
              <a:t>Other labs: dam break, Taylor Green decay, helium plume, open jet (see /laboratory for more)</a:t>
            </a:r>
          </a:p>
        </p:txBody>
      </p:sp>
    </p:spTree>
    <p:extLst>
      <p:ext uri="{BB962C8B-B14F-4D97-AF65-F5344CB8AC3E}">
        <p14:creationId xmlns:p14="http://schemas.microsoft.com/office/powerpoint/2010/main" val="248814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Focus on Three </a:t>
            </a:r>
            <a:r>
              <a:rPr lang="en-US" dirty="0" err="1"/>
              <a:t>Nalu</a:t>
            </a:r>
            <a:r>
              <a:rPr lang="en-US" dirty="0"/>
              <a:t>/</a:t>
            </a:r>
            <a:r>
              <a:rPr lang="en-US" dirty="0" err="1"/>
              <a:t>reg_tests</a:t>
            </a:r>
            <a:r>
              <a:rPr lang="en-US" dirty="0"/>
              <a:t>/</a:t>
            </a:r>
            <a:r>
              <a:rPr lang="en-US" dirty="0" err="1"/>
              <a:t>test_files</a:t>
            </a:r>
            <a:r>
              <a:rPr lang="en-US" dirty="0"/>
              <a:t>/laboratory</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2d_quad9_couette </a:t>
            </a:r>
          </a:p>
          <a:p>
            <a:pPr marL="342900" indent="-342900">
              <a:buFont typeface="Arial" panose="020B0604020202020204" pitchFamily="34" charset="0"/>
              <a:buChar char="•"/>
            </a:pPr>
            <a:r>
              <a:rPr lang="en-US" dirty="0"/>
              <a:t>2d_quad4_channel</a:t>
            </a:r>
          </a:p>
          <a:p>
            <a:pPr marL="342900" indent="-342900">
              <a:buFont typeface="Arial" panose="020B0604020202020204" pitchFamily="34" charset="0"/>
              <a:buChar char="•"/>
            </a:pPr>
            <a:r>
              <a:rPr lang="en-US" dirty="0"/>
              <a:t>3d_tet4_pipe</a:t>
            </a:r>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spTree>
    <p:extLst>
      <p:ext uri="{BB962C8B-B14F-4D97-AF65-F5344CB8AC3E}">
        <p14:creationId xmlns:p14="http://schemas.microsoft.com/office/powerpoint/2010/main" val="408428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err="1"/>
              <a:t>Nalu</a:t>
            </a:r>
            <a:r>
              <a:rPr lang="en-US" dirty="0"/>
              <a:t>/</a:t>
            </a:r>
            <a:r>
              <a:rPr lang="en-US" dirty="0" err="1"/>
              <a:t>reg_tests</a:t>
            </a:r>
            <a:r>
              <a:rPr lang="en-US" dirty="0"/>
              <a:t>/</a:t>
            </a:r>
            <a:r>
              <a:rPr lang="en-US" dirty="0" err="1"/>
              <a:t>test_files</a:t>
            </a:r>
            <a:r>
              <a:rPr lang="en-US" dirty="0"/>
              <a:t>/laboratory/2d_quad9_couette: Setup </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Top, imposed velocity</a:t>
            </a:r>
          </a:p>
          <a:p>
            <a:pPr marL="342900" indent="-342900">
              <a:buFont typeface="Arial" panose="020B0604020202020204" pitchFamily="34" charset="0"/>
              <a:buChar char="•"/>
            </a:pPr>
            <a:r>
              <a:rPr lang="en-US" dirty="0"/>
              <a:t>Bottom, no-slip wall</a:t>
            </a:r>
          </a:p>
          <a:p>
            <a:pPr marL="342900" indent="-342900">
              <a:buFont typeface="Arial" panose="020B0604020202020204" pitchFamily="34" charset="0"/>
              <a:buChar char="•"/>
            </a:pPr>
            <a:r>
              <a:rPr lang="en-US" dirty="0"/>
              <a:t>Left and right sides, periodic</a:t>
            </a:r>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pic>
        <p:nvPicPr>
          <p:cNvPr id="7" name="Picture 6">
            <a:extLst>
              <a:ext uri="{FF2B5EF4-FFF2-40B4-BE49-F238E27FC236}">
                <a16:creationId xmlns:a16="http://schemas.microsoft.com/office/drawing/2014/main" id="{F166AB71-089D-C020-2B14-7B3057CA3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319" y="2534936"/>
            <a:ext cx="7772400" cy="4119013"/>
          </a:xfrm>
          <a:prstGeom prst="rect">
            <a:avLst/>
          </a:prstGeom>
        </p:spPr>
      </p:pic>
    </p:spTree>
    <p:extLst>
      <p:ext uri="{BB962C8B-B14F-4D97-AF65-F5344CB8AC3E}">
        <p14:creationId xmlns:p14="http://schemas.microsoft.com/office/powerpoint/2010/main" val="7999757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err="1"/>
              <a:t>Nalu</a:t>
            </a:r>
            <a:r>
              <a:rPr lang="en-US" dirty="0"/>
              <a:t>/</a:t>
            </a:r>
            <a:r>
              <a:rPr lang="en-US" dirty="0" err="1"/>
              <a:t>reg_tests</a:t>
            </a:r>
            <a:r>
              <a:rPr lang="en-US" dirty="0"/>
              <a:t>/</a:t>
            </a:r>
            <a:r>
              <a:rPr lang="en-US" dirty="0" err="1"/>
              <a:t>test_files</a:t>
            </a:r>
            <a:r>
              <a:rPr lang="en-US" dirty="0"/>
              <a:t>/laboratory/2d_quad9_couette: Equations </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Subject to the imposed conditions, the momentum equation reduces to:</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With analytical solutions (at a given Reynolds number):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Simple, and a linear profile</a:t>
            </a:r>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pic>
        <p:nvPicPr>
          <p:cNvPr id="23" name="Picture 22">
            <a:extLst>
              <a:ext uri="{FF2B5EF4-FFF2-40B4-BE49-F238E27FC236}">
                <a16:creationId xmlns:a16="http://schemas.microsoft.com/office/drawing/2014/main" id="{EB4FB26F-6119-3489-D4F2-4EBC29BA9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6350" y="2017845"/>
            <a:ext cx="1308100" cy="673100"/>
          </a:xfrm>
          <a:prstGeom prst="rect">
            <a:avLst/>
          </a:prstGeom>
        </p:spPr>
      </p:pic>
      <p:pic>
        <p:nvPicPr>
          <p:cNvPr id="25" name="Picture 24">
            <a:extLst>
              <a:ext uri="{FF2B5EF4-FFF2-40B4-BE49-F238E27FC236}">
                <a16:creationId xmlns:a16="http://schemas.microsoft.com/office/drawing/2014/main" id="{2CF96066-947C-FC0E-2066-64F6CC78E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324" y="3874956"/>
            <a:ext cx="2032000" cy="292100"/>
          </a:xfrm>
          <a:prstGeom prst="rect">
            <a:avLst/>
          </a:prstGeom>
        </p:spPr>
      </p:pic>
      <p:pic>
        <p:nvPicPr>
          <p:cNvPr id="26" name="Picture 25">
            <a:extLst>
              <a:ext uri="{FF2B5EF4-FFF2-40B4-BE49-F238E27FC236}">
                <a16:creationId xmlns:a16="http://schemas.microsoft.com/office/drawing/2014/main" id="{0BF82CFA-7744-CF18-0E5E-B2B85BF52CBB}"/>
              </a:ext>
            </a:extLst>
          </p:cNvPr>
          <p:cNvPicPr>
            <a:picLocks noChangeAspect="1"/>
          </p:cNvPicPr>
          <p:nvPr/>
        </p:nvPicPr>
        <p:blipFill>
          <a:blip r:embed="rId4"/>
          <a:stretch>
            <a:fillRect/>
          </a:stretch>
        </p:blipFill>
        <p:spPr>
          <a:xfrm>
            <a:off x="4461119" y="3767006"/>
            <a:ext cx="1511300" cy="508000"/>
          </a:xfrm>
          <a:prstGeom prst="rect">
            <a:avLst/>
          </a:prstGeom>
        </p:spPr>
      </p:pic>
      <p:pic>
        <p:nvPicPr>
          <p:cNvPr id="27" name="Picture 26">
            <a:extLst>
              <a:ext uri="{FF2B5EF4-FFF2-40B4-BE49-F238E27FC236}">
                <a16:creationId xmlns:a16="http://schemas.microsoft.com/office/drawing/2014/main" id="{EBF698FD-0764-42C1-A023-F95EEE2EAD78}"/>
              </a:ext>
            </a:extLst>
          </p:cNvPr>
          <p:cNvPicPr>
            <a:picLocks noChangeAspect="1"/>
          </p:cNvPicPr>
          <p:nvPr/>
        </p:nvPicPr>
        <p:blipFill>
          <a:blip r:embed="rId5"/>
          <a:stretch>
            <a:fillRect/>
          </a:stretch>
        </p:blipFill>
        <p:spPr>
          <a:xfrm>
            <a:off x="7684480" y="2898521"/>
            <a:ext cx="1409700" cy="647700"/>
          </a:xfrm>
          <a:prstGeom prst="rect">
            <a:avLst/>
          </a:prstGeom>
        </p:spPr>
      </p:pic>
    </p:spTree>
    <p:extLst>
      <p:ext uri="{BB962C8B-B14F-4D97-AF65-F5344CB8AC3E}">
        <p14:creationId xmlns:p14="http://schemas.microsoft.com/office/powerpoint/2010/main" val="36510645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err="1"/>
              <a:t>Nalu</a:t>
            </a:r>
            <a:r>
              <a:rPr lang="en-US" dirty="0"/>
              <a:t>/</a:t>
            </a:r>
            <a:r>
              <a:rPr lang="en-US" dirty="0" err="1"/>
              <a:t>reg_tests</a:t>
            </a:r>
            <a:r>
              <a:rPr lang="en-US" dirty="0"/>
              <a:t>/</a:t>
            </a:r>
            <a:r>
              <a:rPr lang="en-US" dirty="0" err="1"/>
              <a:t>test_files</a:t>
            </a:r>
            <a:r>
              <a:rPr lang="en-US" dirty="0"/>
              <a:t>/laboratory/2d_quad9_couette: Findings </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Start-up adds additional complexity to the solution, however, at steady state, our profile is predicted to be linear</a:t>
            </a:r>
          </a:p>
          <a:p>
            <a:pPr marL="342900" indent="-34290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pic>
        <p:nvPicPr>
          <p:cNvPr id="6" name="Picture 5">
            <a:extLst>
              <a:ext uri="{FF2B5EF4-FFF2-40B4-BE49-F238E27FC236}">
                <a16:creationId xmlns:a16="http://schemas.microsoft.com/office/drawing/2014/main" id="{132F1AEB-7F44-9C36-4010-554170A67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692" y="2274119"/>
            <a:ext cx="10024345" cy="4001774"/>
          </a:xfrm>
          <a:prstGeom prst="rect">
            <a:avLst/>
          </a:prstGeom>
        </p:spPr>
      </p:pic>
    </p:spTree>
    <p:extLst>
      <p:ext uri="{BB962C8B-B14F-4D97-AF65-F5344CB8AC3E}">
        <p14:creationId xmlns:p14="http://schemas.microsoft.com/office/powerpoint/2010/main" val="5348375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err="1"/>
              <a:t>Nalu</a:t>
            </a:r>
            <a:r>
              <a:rPr lang="en-US" dirty="0"/>
              <a:t>/</a:t>
            </a:r>
            <a:r>
              <a:rPr lang="en-US" dirty="0" err="1"/>
              <a:t>reg_tests</a:t>
            </a:r>
            <a:r>
              <a:rPr lang="en-US" dirty="0"/>
              <a:t>/</a:t>
            </a:r>
            <a:r>
              <a:rPr lang="en-US" dirty="0" err="1"/>
              <a:t>test_files</a:t>
            </a:r>
            <a:r>
              <a:rPr lang="en-US" dirty="0"/>
              <a:t>/laboratory/2d_quad4_channel: Setup </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Top and bottom, no-slip wall</a:t>
            </a:r>
          </a:p>
          <a:p>
            <a:pPr marL="342900" indent="-342900">
              <a:buFont typeface="Arial" panose="020B0604020202020204" pitchFamily="34" charset="0"/>
              <a:buChar char="•"/>
            </a:pPr>
            <a:r>
              <a:rPr lang="en-US" dirty="0"/>
              <a:t>Left and right sides, either open (specified pressure drop) or with a body force, periodic</a:t>
            </a:r>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pic>
        <p:nvPicPr>
          <p:cNvPr id="8" name="Picture 7">
            <a:extLst>
              <a:ext uri="{FF2B5EF4-FFF2-40B4-BE49-F238E27FC236}">
                <a16:creationId xmlns:a16="http://schemas.microsoft.com/office/drawing/2014/main" id="{41263440-6AB2-75E0-1A8C-FB06C3105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614" y="2868766"/>
            <a:ext cx="9566031" cy="3266223"/>
          </a:xfrm>
          <a:prstGeom prst="rect">
            <a:avLst/>
          </a:prstGeom>
        </p:spPr>
      </p:pic>
    </p:spTree>
    <p:extLst>
      <p:ext uri="{BB962C8B-B14F-4D97-AF65-F5344CB8AC3E}">
        <p14:creationId xmlns:p14="http://schemas.microsoft.com/office/powerpoint/2010/main" val="35365619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err="1"/>
              <a:t>Nalu</a:t>
            </a:r>
            <a:r>
              <a:rPr lang="en-US" dirty="0"/>
              <a:t>/</a:t>
            </a:r>
            <a:r>
              <a:rPr lang="en-US" dirty="0" err="1"/>
              <a:t>reg_tests</a:t>
            </a:r>
            <a:r>
              <a:rPr lang="en-US" dirty="0"/>
              <a:t>/</a:t>
            </a:r>
            <a:r>
              <a:rPr lang="en-US" dirty="0" err="1"/>
              <a:t>test_files</a:t>
            </a:r>
            <a:r>
              <a:rPr lang="en-US" dirty="0"/>
              <a:t>/laboratory/2d_quad4_channel: Equations </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Subject to the imposed conditions, the momentum equation reduces to:</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With analytical solutions (at a given Reynolds number):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Quadratic profile </a:t>
            </a:r>
          </a:p>
          <a:p>
            <a:pPr marL="342900" indent="-342900">
              <a:buFont typeface="Arial" panose="020B0604020202020204" pitchFamily="34" charset="0"/>
              <a:buChar char="•"/>
            </a:pPr>
            <a:r>
              <a:rPr lang="en-US" dirty="0"/>
              <a:t>Please review write-up for specification of Reynolds number, wall shear stress, and pressure gradient balance</a:t>
            </a:r>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pic>
        <p:nvPicPr>
          <p:cNvPr id="23" name="Picture 22">
            <a:extLst>
              <a:ext uri="{FF2B5EF4-FFF2-40B4-BE49-F238E27FC236}">
                <a16:creationId xmlns:a16="http://schemas.microsoft.com/office/drawing/2014/main" id="{EB4FB26F-6119-3489-D4F2-4EBC29BA9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6350" y="2017845"/>
            <a:ext cx="1308100" cy="673100"/>
          </a:xfrm>
          <a:prstGeom prst="rect">
            <a:avLst/>
          </a:prstGeom>
        </p:spPr>
      </p:pic>
      <p:pic>
        <p:nvPicPr>
          <p:cNvPr id="7" name="Picture 6">
            <a:extLst>
              <a:ext uri="{FF2B5EF4-FFF2-40B4-BE49-F238E27FC236}">
                <a16:creationId xmlns:a16="http://schemas.microsoft.com/office/drawing/2014/main" id="{60C48613-6B69-72A1-2A43-E1374B100AE1}"/>
              </a:ext>
            </a:extLst>
          </p:cNvPr>
          <p:cNvPicPr>
            <a:picLocks noChangeAspect="1"/>
          </p:cNvPicPr>
          <p:nvPr/>
        </p:nvPicPr>
        <p:blipFill>
          <a:blip r:embed="rId3"/>
          <a:stretch>
            <a:fillRect/>
          </a:stretch>
        </p:blipFill>
        <p:spPr>
          <a:xfrm>
            <a:off x="1089272" y="3766037"/>
            <a:ext cx="3378200" cy="685800"/>
          </a:xfrm>
          <a:prstGeom prst="rect">
            <a:avLst/>
          </a:prstGeom>
        </p:spPr>
      </p:pic>
      <p:pic>
        <p:nvPicPr>
          <p:cNvPr id="8" name="Picture 7">
            <a:extLst>
              <a:ext uri="{FF2B5EF4-FFF2-40B4-BE49-F238E27FC236}">
                <a16:creationId xmlns:a16="http://schemas.microsoft.com/office/drawing/2014/main" id="{B1E47D94-5F8C-ED0F-B17E-4203869A424E}"/>
              </a:ext>
            </a:extLst>
          </p:cNvPr>
          <p:cNvPicPr>
            <a:picLocks noChangeAspect="1"/>
          </p:cNvPicPr>
          <p:nvPr/>
        </p:nvPicPr>
        <p:blipFill>
          <a:blip r:embed="rId4"/>
          <a:stretch>
            <a:fillRect/>
          </a:stretch>
        </p:blipFill>
        <p:spPr>
          <a:xfrm>
            <a:off x="5095877" y="3785087"/>
            <a:ext cx="3073400" cy="647700"/>
          </a:xfrm>
          <a:prstGeom prst="rect">
            <a:avLst/>
          </a:prstGeom>
        </p:spPr>
      </p:pic>
      <p:pic>
        <p:nvPicPr>
          <p:cNvPr id="9" name="Picture 8">
            <a:extLst>
              <a:ext uri="{FF2B5EF4-FFF2-40B4-BE49-F238E27FC236}">
                <a16:creationId xmlns:a16="http://schemas.microsoft.com/office/drawing/2014/main" id="{6D690A0D-3222-D8C1-7F2C-AB97F7877A3C}"/>
              </a:ext>
            </a:extLst>
          </p:cNvPr>
          <p:cNvPicPr>
            <a:picLocks noChangeAspect="1"/>
          </p:cNvPicPr>
          <p:nvPr/>
        </p:nvPicPr>
        <p:blipFill>
          <a:blip r:embed="rId5"/>
          <a:stretch>
            <a:fillRect/>
          </a:stretch>
        </p:blipFill>
        <p:spPr>
          <a:xfrm>
            <a:off x="8797683" y="3785087"/>
            <a:ext cx="2146300" cy="647700"/>
          </a:xfrm>
          <a:prstGeom prst="rect">
            <a:avLst/>
          </a:prstGeom>
        </p:spPr>
      </p:pic>
      <p:pic>
        <p:nvPicPr>
          <p:cNvPr id="10" name="Picture 9">
            <a:extLst>
              <a:ext uri="{FF2B5EF4-FFF2-40B4-BE49-F238E27FC236}">
                <a16:creationId xmlns:a16="http://schemas.microsoft.com/office/drawing/2014/main" id="{F13F98C7-EE73-0383-300C-FDA2E4A599D0}"/>
              </a:ext>
            </a:extLst>
          </p:cNvPr>
          <p:cNvPicPr>
            <a:picLocks noChangeAspect="1"/>
          </p:cNvPicPr>
          <p:nvPr/>
        </p:nvPicPr>
        <p:blipFill>
          <a:blip r:embed="rId6"/>
          <a:stretch>
            <a:fillRect/>
          </a:stretch>
        </p:blipFill>
        <p:spPr>
          <a:xfrm>
            <a:off x="7677638" y="2832348"/>
            <a:ext cx="1854200" cy="660400"/>
          </a:xfrm>
          <a:prstGeom prst="rect">
            <a:avLst/>
          </a:prstGeom>
        </p:spPr>
      </p:pic>
      <p:pic>
        <p:nvPicPr>
          <p:cNvPr id="11" name="Picture 10">
            <a:extLst>
              <a:ext uri="{FF2B5EF4-FFF2-40B4-BE49-F238E27FC236}">
                <a16:creationId xmlns:a16="http://schemas.microsoft.com/office/drawing/2014/main" id="{7167C80B-696A-22F4-3863-A1B3B8F8EA8B}"/>
              </a:ext>
            </a:extLst>
          </p:cNvPr>
          <p:cNvPicPr>
            <a:picLocks noChangeAspect="1"/>
          </p:cNvPicPr>
          <p:nvPr/>
        </p:nvPicPr>
        <p:blipFill>
          <a:blip r:embed="rId7"/>
          <a:stretch>
            <a:fillRect/>
          </a:stretch>
        </p:blipFill>
        <p:spPr>
          <a:xfrm>
            <a:off x="4168777" y="6018949"/>
            <a:ext cx="2463800" cy="635000"/>
          </a:xfrm>
          <a:prstGeom prst="rect">
            <a:avLst/>
          </a:prstGeom>
        </p:spPr>
      </p:pic>
    </p:spTree>
    <p:extLst>
      <p:ext uri="{BB962C8B-B14F-4D97-AF65-F5344CB8AC3E}">
        <p14:creationId xmlns:p14="http://schemas.microsoft.com/office/powerpoint/2010/main" val="29800719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err="1"/>
              <a:t>Nalu</a:t>
            </a:r>
            <a:r>
              <a:rPr lang="en-US" dirty="0"/>
              <a:t>/</a:t>
            </a:r>
            <a:r>
              <a:rPr lang="en-US" dirty="0" err="1"/>
              <a:t>reg_tests</a:t>
            </a:r>
            <a:r>
              <a:rPr lang="en-US" dirty="0"/>
              <a:t>/</a:t>
            </a:r>
            <a:r>
              <a:rPr lang="en-US" dirty="0" err="1"/>
              <a:t>test_files</a:t>
            </a:r>
            <a:r>
              <a:rPr lang="en-US" dirty="0"/>
              <a:t>/laboratory/2d_quad9_channel: Findings </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Quadratic solution, using a second-order scheme, is captured at the degree-of-freedom locations, without differences </a:t>
            </a:r>
            <a:r>
              <a:rPr lang="en-US" dirty="0" err="1"/>
              <a:t>wrt</a:t>
            </a:r>
            <a:r>
              <a:rPr lang="en-US" dirty="0"/>
              <a:t> the analytical solution</a:t>
            </a:r>
          </a:p>
          <a:p>
            <a:pPr marL="342900" indent="-342900">
              <a:buFont typeface="Arial" panose="020B0604020202020204" pitchFamily="34" charset="0"/>
              <a:buChar char="•"/>
            </a:pPr>
            <a:r>
              <a:rPr lang="en-US" dirty="0"/>
              <a:t>However, the wall shear stress is not – why?</a:t>
            </a:r>
          </a:p>
          <a:p>
            <a:pPr marL="342900" indent="-34290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pic>
        <p:nvPicPr>
          <p:cNvPr id="7" name="Picture 6">
            <a:extLst>
              <a:ext uri="{FF2B5EF4-FFF2-40B4-BE49-F238E27FC236}">
                <a16:creationId xmlns:a16="http://schemas.microsoft.com/office/drawing/2014/main" id="{3DF9B9F8-0CB8-4DF7-5E63-4433B3E6C1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1214" y="2367280"/>
            <a:ext cx="7772400" cy="4490720"/>
          </a:xfrm>
          <a:prstGeom prst="rect">
            <a:avLst/>
          </a:prstGeom>
        </p:spPr>
      </p:pic>
    </p:spTree>
    <p:extLst>
      <p:ext uri="{BB962C8B-B14F-4D97-AF65-F5344CB8AC3E}">
        <p14:creationId xmlns:p14="http://schemas.microsoft.com/office/powerpoint/2010/main" val="1834136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err="1"/>
              <a:t>Nalu</a:t>
            </a:r>
            <a:r>
              <a:rPr lang="en-US" dirty="0"/>
              <a:t>/</a:t>
            </a:r>
            <a:r>
              <a:rPr lang="en-US" dirty="0" err="1"/>
              <a:t>reg_tests</a:t>
            </a:r>
            <a:r>
              <a:rPr lang="en-US" dirty="0"/>
              <a:t>/</a:t>
            </a:r>
            <a:r>
              <a:rPr lang="en-US" dirty="0" err="1"/>
              <a:t>test_files</a:t>
            </a:r>
            <a:r>
              <a:rPr lang="en-US" dirty="0"/>
              <a:t>/laboratory/3d_tet4_pipe: Setup </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Outer cylinder, no-slip wall</a:t>
            </a:r>
          </a:p>
          <a:p>
            <a:pPr marL="342900" indent="-342900">
              <a:buFont typeface="Arial" panose="020B0604020202020204" pitchFamily="34" charset="0"/>
              <a:buChar char="•"/>
            </a:pPr>
            <a:r>
              <a:rPr lang="en-US" dirty="0"/>
              <a:t>Front and back sides, either open (specified pressure drop) or with a body force, periodic</a:t>
            </a:r>
          </a:p>
          <a:p>
            <a:pPr marL="342900" indent="-342900">
              <a:buFont typeface="Arial" panose="020B0604020202020204" pitchFamily="34" charset="0"/>
              <a:buChar char="•"/>
            </a:pPr>
            <a:r>
              <a:rPr lang="en-US" dirty="0"/>
              <a:t>Tet4 and Hex8 mesh shown below</a:t>
            </a:r>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pic>
        <p:nvPicPr>
          <p:cNvPr id="7" name="Picture 6">
            <a:extLst>
              <a:ext uri="{FF2B5EF4-FFF2-40B4-BE49-F238E27FC236}">
                <a16:creationId xmlns:a16="http://schemas.microsoft.com/office/drawing/2014/main" id="{5314A52B-7726-990C-1C55-FA27355C9B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985" y="2506185"/>
            <a:ext cx="7772400" cy="3965202"/>
          </a:xfrm>
          <a:prstGeom prst="rect">
            <a:avLst/>
          </a:prstGeom>
        </p:spPr>
      </p:pic>
    </p:spTree>
    <p:extLst>
      <p:ext uri="{BB962C8B-B14F-4D97-AF65-F5344CB8AC3E}">
        <p14:creationId xmlns:p14="http://schemas.microsoft.com/office/powerpoint/2010/main" val="25385890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7181</TotalTime>
  <Words>613</Words>
  <Application>Microsoft Macintosh PowerPoint</Application>
  <PresentationFormat>Widescreen</PresentationFormat>
  <Paragraphs>80</Paragraphs>
  <Slides>12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Open Sans</vt:lpstr>
      <vt:lpstr>Open Sans bold</vt:lpstr>
      <vt:lpstr>Courier New</vt:lpstr>
      <vt:lpstr>Arial</vt:lpstr>
      <vt:lpstr>Calibri</vt:lpstr>
      <vt:lpstr>Wingdings</vt:lpstr>
      <vt:lpstr>Sandia Angles</vt:lpstr>
      <vt:lpstr>ME469: A Verification and Validation (V&amp;V) Methodology: Laboratory</vt:lpstr>
      <vt:lpstr>Focus on Three Nalu/reg_tests/test_files/laboratory</vt:lpstr>
      <vt:lpstr>Nalu/reg_tests/test_files/laboratory/2d_quad9_couette: Setup </vt:lpstr>
      <vt:lpstr>Nalu/reg_tests/test_files/laboratory/2d_quad9_couette: Equations </vt:lpstr>
      <vt:lpstr>Nalu/reg_tests/test_files/laboratory/2d_quad9_couette: Findings </vt:lpstr>
      <vt:lpstr>Nalu/reg_tests/test_files/laboratory/2d_quad4_channel: Setup </vt:lpstr>
      <vt:lpstr>Nalu/reg_tests/test_files/laboratory/2d_quad4_channel: Equations </vt:lpstr>
      <vt:lpstr>Nalu/reg_tests/test_files/laboratory/2d_quad9_channel: Findings </vt:lpstr>
      <vt:lpstr>Nalu/reg_tests/test_files/laboratory/3d_tet4_pipe: Setup </vt:lpstr>
      <vt:lpstr>Nalu/reg_tests/test_files/laboratory/ 3d_tet4_pipe : Equations </vt:lpstr>
      <vt:lpstr>Nalu/reg_tests/test_files/laboratory/2d_quad9_channel: Findings </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635</cp:revision>
  <cp:lastPrinted>2022-11-15T19:00:23Z</cp:lastPrinted>
  <dcterms:created xsi:type="dcterms:W3CDTF">2018-07-21T13:25:45Z</dcterms:created>
  <dcterms:modified xsi:type="dcterms:W3CDTF">2024-04-24T17:02:10Z</dcterms:modified>
</cp:coreProperties>
</file>